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://google.com" TargetMode="Externa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 you think this topic means? What are we going to talk about? Clue - The journey of data through the internet.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80" name="Shape 2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Green circle the IP Address. =&gt; This is what the destination of the request actually is.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3" name="Shape 1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Keyword in the title? =&gt; </a:t>
            </a:r>
            <a:r>
              <a:rPr b="1" i="1"/>
              <a:t>Hit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5" name="Shape 1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Before next slide : This is the most abstract understanding of what happens when you hit </a:t>
            </a:r>
            <a:r>
              <a:rPr u="sng">
                <a:hlinkClick r:id="rId3" invalidUrl="" action="" tgtFrame="" tooltip="" history="1" highlightClick="0" endSnd="0"/>
              </a:rPr>
              <a:t>google.com</a:t>
            </a:r>
            <a:r>
              <a:t>. But lets dig a little deeper.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 Server example - Festember server in Singapore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slide is here just to </a:t>
            </a:r>
            <a:r>
              <a:rPr b="1"/>
              <a:t>reiterate</a:t>
            </a:r>
            <a:r>
              <a:t> the 3 points on the previous slide. Use the </a:t>
            </a:r>
            <a:r>
              <a:rPr b="1"/>
              <a:t>drawer/pointer</a:t>
            </a:r>
            <a:r>
              <a:t> as you’re talking.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Shape 20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Request is definitely NOT an English sentence.</a:t>
            </a:r>
          </a:p>
          <a:p>
            <a:pPr/>
            <a:r>
              <a:t>Intro to Protocols : The only reason this works is both agreed to speak in English. What if one speaks English and other speaks French (and Vice-Versa)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hape 21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Circle each part of the Request Line while talking about it.</a:t>
            </a:r>
          </a:p>
          <a:p>
            <a:pPr/>
            <a:r>
              <a:t>Key-Value Pairs : Student-name, Student ID example</a:t>
            </a:r>
          </a:p>
          <a:p>
            <a:pPr/>
            <a:r>
              <a:t>Request Message Body (example for parameters) : Festember log in.</a:t>
            </a:r>
          </a:p>
          <a:p>
            <a:pPr/>
            <a:r>
              <a:t>Mention that gzip and deflate are used for </a:t>
            </a:r>
            <a:r>
              <a:rPr b="1"/>
              <a:t>compression</a:t>
            </a:r>
            <a:r>
              <a:t>.</a:t>
            </a:r>
          </a:p>
          <a:p>
            <a:pPr/>
            <a:r>
              <a:t>Mention that this HTTP Request becomes 1s and 0s before being sent.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4" name="Shape 2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Circle each part of the Status Line while talking about it.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9" name="Shape 2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397042" indent="-397042">
              <a:buSzPct val="100000"/>
              <a:buAutoNum type="arabicPeriod" startAt="1"/>
            </a:pPr>
            <a:r>
              <a:t>Hit enter on Web Browser.</a:t>
            </a:r>
          </a:p>
          <a:p>
            <a:pPr marL="397042" indent="-397042">
              <a:buSzPct val="100000"/>
              <a:buAutoNum type="arabicPeriod" startAt="1"/>
            </a:pPr>
            <a:r>
              <a:t>Both client and servers agree on a set of rules - Protocol - HTTP</a:t>
            </a:r>
          </a:p>
          <a:p>
            <a:pPr marL="397042" indent="-397042">
              <a:buSzPct val="100000"/>
              <a:buAutoNum type="arabicPeriod" startAt="1"/>
            </a:pPr>
            <a:r>
              <a:t>Browser sends a HTTP Request</a:t>
            </a:r>
          </a:p>
          <a:p>
            <a:pPr marL="397042" indent="-397042">
              <a:buSzPct val="100000"/>
              <a:buAutoNum type="arabicPeriod" startAt="1"/>
            </a:pPr>
            <a:r>
              <a:t>Web Server parses/decodes that HTTP Request.</a:t>
            </a:r>
          </a:p>
          <a:p>
            <a:pPr marL="397042" indent="-397042">
              <a:buSzPct val="100000"/>
              <a:buAutoNum type="arabicPeriod" startAt="1"/>
            </a:pPr>
            <a:r>
              <a:t>Web Server sends back a HTTP Response.</a:t>
            </a:r>
          </a:p>
          <a:p>
            <a:pPr marL="397042" indent="-397042">
              <a:buSzPct val="100000"/>
              <a:buAutoNum type="arabicPeriod" startAt="1"/>
            </a:pPr>
            <a:r>
              <a:t>Browser parses/decodes that Response and displays the HTML.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45599"/>
            <a:ext cx="368504" cy="381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2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1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google.com" TargetMode="External"/><Relationship Id="rId4" Type="http://schemas.openxmlformats.org/officeDocument/2006/relationships/image" Target="../media/image12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6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6.tif"/><Relationship Id="rId5" Type="http://schemas.openxmlformats.org/officeDocument/2006/relationships/image" Target="../media/image2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4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"/><Relationship Id="rId4" Type="http://schemas.openxmlformats.org/officeDocument/2006/relationships/image" Target="../media/image4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1.tif"/><Relationship Id="rId6" Type="http://schemas.openxmlformats.org/officeDocument/2006/relationships/image" Target="../media/image2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What happens when you hit google.com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when you hit google.com</a:t>
            </a:r>
          </a:p>
        </p:txBody>
      </p:sp>
      <p:sp>
        <p:nvSpPr>
          <p:cNvPr id="120" name="The journey of data through the interne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journey of data through the internet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HTTP Requ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 Request</a:t>
            </a:r>
          </a:p>
        </p:txBody>
      </p:sp>
      <p:sp>
        <p:nvSpPr>
          <p:cNvPr id="208" name="A HTTP Request consists of 3 parts :-…"/>
          <p:cNvSpPr txBox="1"/>
          <p:nvPr/>
        </p:nvSpPr>
        <p:spPr>
          <a:xfrm>
            <a:off x="817370" y="3248659"/>
            <a:ext cx="8330566" cy="3256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 HTTP Request consists of 3 parts :-</a:t>
            </a:r>
          </a:p>
          <a:p>
            <a:pPr/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Request Line</a:t>
            </a:r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Request Headers</a:t>
            </a:r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Request Message Body</a:t>
            </a:r>
          </a:p>
        </p:txBody>
      </p:sp>
      <p:sp>
        <p:nvSpPr>
          <p:cNvPr id="209" name="1. Request Line"/>
          <p:cNvSpPr txBox="1"/>
          <p:nvPr/>
        </p:nvSpPr>
        <p:spPr>
          <a:xfrm>
            <a:off x="4043578" y="7951765"/>
            <a:ext cx="4917644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1. Request Line</a:t>
            </a:r>
          </a:p>
        </p:txBody>
      </p:sp>
      <p:sp>
        <p:nvSpPr>
          <p:cNvPr id="210" name="2. Request Headers"/>
          <p:cNvSpPr txBox="1"/>
          <p:nvPr/>
        </p:nvSpPr>
        <p:spPr>
          <a:xfrm>
            <a:off x="3376980" y="7951765"/>
            <a:ext cx="625084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2. Request Headers</a:t>
            </a:r>
          </a:p>
        </p:txBody>
      </p:sp>
      <p:sp>
        <p:nvSpPr>
          <p:cNvPr id="211" name="3. Request Message Body"/>
          <p:cNvSpPr txBox="1"/>
          <p:nvPr/>
        </p:nvSpPr>
        <p:spPr>
          <a:xfrm>
            <a:off x="2385999" y="7951765"/>
            <a:ext cx="823280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3. Request Message Body</a:t>
            </a:r>
          </a:p>
        </p:txBody>
      </p:sp>
      <p:pic>
        <p:nvPicPr>
          <p:cNvPr id="212" name="HTTP_RequestMessageExample.png" descr="HTTP_RequestMessageExampl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5790" y="2429858"/>
            <a:ext cx="13056380" cy="52654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HTTP_RequestMessageExample copy.png" descr="HTTP_RequestMessageExample copy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06" y="2430604"/>
            <a:ext cx="12981988" cy="8528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HTTP_RequestMessageExample copy 2.png" descr="HTTP_RequestMessageExample copy 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5169" y="3290067"/>
            <a:ext cx="13015138" cy="28500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HTTP_RequestMessageExample copy 3.png" descr="HTTP_RequestMessageExample copy 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27779" y="6366697"/>
            <a:ext cx="13060358" cy="1358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1000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1000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1000"/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2" dur="1000" fill="hold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5" dur="1000" fill="hold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8" dur="1000" fill="hold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1" dur="1000" fill="hold"/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4" dur="1000" fill="hold"/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7" dur="1000" fill="hold"/>
                                        <p:tgtEl>
                                          <p:spTgt spid="20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mph" nodeType="with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61" dur="indefinite" fill="hold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5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Class="exit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9" dur="1000" fill="hold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Class="exit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3" dur="1000" fill="hold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8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2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exit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6" dur="1000" fill="hold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Class="exit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0" dur="1000" fill="hold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5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000"/>
                            </p:stCondLst>
                            <p:childTnLst>
                              <p:par>
                                <p:cTn id="97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9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Class="exit" nodeType="click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3" dur="1000" fill="hold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Class="exit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7" dur="1000" fill="hold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Class="emph" nodeType="afterEffect" presetID="9" grpId="17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indefinite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.00"/>
                                      </p:to>
                                    </p:set>
                                    <p:animEffect filter="image" prLst="opacity: 1.00; ">
                                      <p:cBhvr>
                                        <p:cTn id="112" dur="indefinite" fill="hold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5" grpId="15"/>
      <p:bldP build="whole" bldLvl="1" animBg="1" rev="0" advAuto="0" spid="213" grpId="4"/>
      <p:bldP build="whole" bldLvl="1" animBg="1" rev="0" advAuto="0" spid="211" grpId="16"/>
      <p:bldP build="whole" bldLvl="1" animBg="1" rev="0" advAuto="0" spid="212" grpId="3"/>
      <p:bldP build="whole" bldLvl="1" animBg="1" rev="0" advAuto="0" spid="213" grpId="7"/>
      <p:bldP build="whole" bldLvl="1" animBg="1" rev="0" advAuto="0" spid="212" grpId="5"/>
      <p:bldP build="whole" bldLvl="1" animBg="1" rev="0" advAuto="0" spid="214" grpId="10"/>
      <p:bldP build="whole" bldLvl="1" animBg="1" rev="0" advAuto="0" spid="214" grpId="11"/>
      <p:bldP build="whole" bldLvl="1" animBg="1" rev="0" advAuto="0" spid="210" grpId="9"/>
      <p:bldP build="whole" bldLvl="1" animBg="1" rev="0" advAuto="0" spid="210" grpId="12"/>
      <p:bldP build="whole" bldLvl="1" animBg="1" rev="0" advAuto="0" spid="209" grpId="6"/>
      <p:bldP build="whole" bldLvl="1" animBg="1" rev="0" advAuto="0" spid="209" grpId="8"/>
      <p:bldP build="whole" bldLvl="1" animBg="1" rev="0" advAuto="0" spid="212" grpId="17"/>
      <p:bldP build="p" bldLvl="5" animBg="1" rev="0" advAuto="0" spid="208" grpId="1"/>
      <p:bldP build="p" bldLvl="5" animBg="1" rev="0" advAuto="0" spid="208" grpId="2"/>
      <p:bldP build="whole" bldLvl="1" animBg="1" rev="0" advAuto="0" spid="211" grpId="13"/>
      <p:bldP build="whole" bldLvl="1" animBg="1" rev="0" advAuto="0" spid="215" grpId="14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Let’s dig a little deep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dig a little deeper</a:t>
            </a:r>
          </a:p>
        </p:txBody>
      </p:sp>
      <p:sp>
        <p:nvSpPr>
          <p:cNvPr id="220" name="What does the request look like?"/>
          <p:cNvSpPr txBox="1"/>
          <p:nvPr>
            <p:ph type="body" sz="quarter" idx="1"/>
          </p:nvPr>
        </p:nvSpPr>
        <p:spPr>
          <a:xfrm>
            <a:off x="952500" y="3792987"/>
            <a:ext cx="11099800" cy="807839"/>
          </a:xfrm>
          <a:prstGeom prst="rect">
            <a:avLst/>
          </a:prstGeom>
        </p:spPr>
        <p:txBody>
          <a:bodyPr/>
          <a:lstStyle>
            <a:lvl1pPr marL="685799" indent="-685799">
              <a:buSzPct val="100000"/>
              <a:buAutoNum type="arabicPeriod" startAt="1"/>
            </a:lvl1pPr>
          </a:lstStyle>
          <a:p>
            <a:pPr/>
            <a:r>
              <a:t>What does the request look like?</a:t>
            </a:r>
          </a:p>
        </p:txBody>
      </p:sp>
      <p:sp>
        <p:nvSpPr>
          <p:cNvPr id="221" name="2. What does the response look like?"/>
          <p:cNvSpPr txBox="1"/>
          <p:nvPr/>
        </p:nvSpPr>
        <p:spPr>
          <a:xfrm>
            <a:off x="952500" y="5051395"/>
            <a:ext cx="1109980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2. What does the response look like?</a:t>
            </a:r>
          </a:p>
        </p:txBody>
      </p:sp>
      <p:sp>
        <p:nvSpPr>
          <p:cNvPr id="222" name="3. How does the request find the Web Server?"/>
          <p:cNvSpPr txBox="1"/>
          <p:nvPr/>
        </p:nvSpPr>
        <p:spPr>
          <a:xfrm>
            <a:off x="952500" y="6187764"/>
            <a:ext cx="1109980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3. How does the request find the Web Server?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xit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" dur="1000" fill="hold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2" grpId="2"/>
      <p:bldP build="whole" bldLvl="1" animBg="1" rev="0" advAuto="0" spid="22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What does the response look lik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pPr/>
            <a:r>
              <a:t>What does the response look like?</a:t>
            </a: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302" y="2954463"/>
            <a:ext cx="4836068" cy="3844674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What’s the weather?"/>
          <p:cNvSpPr txBox="1"/>
          <p:nvPr/>
        </p:nvSpPr>
        <p:spPr>
          <a:xfrm>
            <a:off x="2870162" y="3203582"/>
            <a:ext cx="19777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What’s the weather?</a:t>
            </a:r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2799" y="3272837"/>
            <a:ext cx="4836069" cy="3207926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Line"/>
          <p:cNvSpPr/>
          <p:nvPr/>
        </p:nvSpPr>
        <p:spPr>
          <a:xfrm>
            <a:off x="5404702" y="4648419"/>
            <a:ext cx="333175" cy="663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29" name="Line"/>
          <p:cNvSpPr/>
          <p:nvPr/>
        </p:nvSpPr>
        <p:spPr>
          <a:xfrm flipH="1">
            <a:off x="5414626" y="4980299"/>
            <a:ext cx="2249917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30" name="Response"/>
          <p:cNvSpPr txBox="1"/>
          <p:nvPr/>
        </p:nvSpPr>
        <p:spPr>
          <a:xfrm>
            <a:off x="5701019" y="4442906"/>
            <a:ext cx="1886738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Response</a:t>
            </a:r>
          </a:p>
        </p:txBody>
      </p:sp>
      <p:sp>
        <p:nvSpPr>
          <p:cNvPr id="231" name=": It’s 32 degrees outside."/>
          <p:cNvSpPr txBox="1"/>
          <p:nvPr/>
        </p:nvSpPr>
        <p:spPr>
          <a:xfrm>
            <a:off x="4213082" y="4516749"/>
            <a:ext cx="8092753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: It’s 32 degrees outside.</a:t>
            </a:r>
          </a:p>
        </p:txBody>
      </p:sp>
      <p:sp>
        <p:nvSpPr>
          <p:cNvPr id="232" name="It’s just an English Sentence"/>
          <p:cNvSpPr txBox="1"/>
          <p:nvPr/>
        </p:nvSpPr>
        <p:spPr>
          <a:xfrm>
            <a:off x="1950553" y="7433298"/>
            <a:ext cx="938767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It’s just an English Sentence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xit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1" dur="1000" fill="hold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Class="exit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5" dur="1000" fill="hold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Class="exit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9" dur="1000" fill="hold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3" dur="1000" fill="hold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Class="exit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7" dur="1000" fill="hold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path" nodeType="afterEffect" presetSubtype="0" presetID="-1" grpId="1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269832 0.031578" origin="layout" pathEditMode="relative">
                                      <p:cBhvr>
                                        <p:cTn id="51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5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ntr" nodeType="click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0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6"/>
      <p:bldP build="whole" bldLvl="1" animBg="1" rev="0" advAuto="0" spid="227" grpId="8"/>
      <p:bldP build="whole" bldLvl="1" animBg="1" rev="0" advAuto="0" spid="226" grpId="1"/>
      <p:bldP build="whole" bldLvl="1" animBg="1" rev="0" advAuto="0" spid="230" grpId="2"/>
      <p:bldP build="whole" bldLvl="1" animBg="1" rev="0" advAuto="0" spid="228" grpId="4"/>
      <p:bldP build="whole" bldLvl="1" animBg="1" rev="0" advAuto="0" spid="229" grpId="3"/>
      <p:bldP build="whole" bldLvl="1" animBg="1" rev="0" advAuto="0" spid="225" grpId="5"/>
      <p:bldP build="whole" bldLvl="1" animBg="1" rev="0" advAuto="0" spid="225" grpId="7"/>
      <p:bldP build="whole" bldLvl="1" animBg="1" rev="0" advAuto="0" spid="228" grpId="10"/>
      <p:bldP build="whole" bldLvl="1" animBg="1" rev="0" advAuto="0" spid="226" grpId="9"/>
      <p:bldP build="whole" bldLvl="1" animBg="1" rev="0" advAuto="0" spid="229" grpId="11"/>
      <p:bldP build="whole" bldLvl="1" animBg="1" rev="0" advAuto="0" spid="231" grpId="13"/>
      <p:bldP build="whole" bldLvl="1" animBg="1" rev="0" advAuto="0" spid="232" grpId="14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HTTP Respon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 Response</a:t>
            </a:r>
          </a:p>
        </p:txBody>
      </p:sp>
      <p:sp>
        <p:nvSpPr>
          <p:cNvPr id="235" name="A HTTP Response consists of 3 parts :-…"/>
          <p:cNvSpPr txBox="1"/>
          <p:nvPr/>
        </p:nvSpPr>
        <p:spPr>
          <a:xfrm>
            <a:off x="629638" y="3248659"/>
            <a:ext cx="8706029" cy="3256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 HTTP Response consists of 3 parts :-</a:t>
            </a:r>
          </a:p>
          <a:p>
            <a:pPr/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Status Line</a:t>
            </a:r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Response Headers</a:t>
            </a:r>
          </a:p>
          <a:p>
            <a:pPr marL="685799" indent="-685799" algn="l">
              <a:lnSpc>
                <a:spcPct val="120000"/>
              </a:lnSpc>
              <a:buSzPct val="100000"/>
              <a:buAutoNum type="arabicPeriod" startAt="1"/>
            </a:pPr>
            <a:r>
              <a:t>Response Message Body</a:t>
            </a:r>
          </a:p>
        </p:txBody>
      </p:sp>
      <p:sp>
        <p:nvSpPr>
          <p:cNvPr id="236" name="1. Status Line"/>
          <p:cNvSpPr txBox="1"/>
          <p:nvPr/>
        </p:nvSpPr>
        <p:spPr>
          <a:xfrm>
            <a:off x="4367618" y="8314690"/>
            <a:ext cx="4269564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1. Status Line</a:t>
            </a:r>
          </a:p>
        </p:txBody>
      </p:sp>
      <p:sp>
        <p:nvSpPr>
          <p:cNvPr id="237" name="2. Response Headers"/>
          <p:cNvSpPr txBox="1"/>
          <p:nvPr/>
        </p:nvSpPr>
        <p:spPr>
          <a:xfrm>
            <a:off x="3110204" y="8314690"/>
            <a:ext cx="678439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2. Response Headers</a:t>
            </a:r>
          </a:p>
        </p:txBody>
      </p:sp>
      <p:sp>
        <p:nvSpPr>
          <p:cNvPr id="238" name="3. Response Message Body"/>
          <p:cNvSpPr txBox="1"/>
          <p:nvPr/>
        </p:nvSpPr>
        <p:spPr>
          <a:xfrm>
            <a:off x="2119223" y="8314690"/>
            <a:ext cx="8766354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/>
            </a:lvl1pPr>
          </a:lstStyle>
          <a:p>
            <a:pPr/>
            <a:r>
              <a:t>3. Response Message Body</a:t>
            </a:r>
          </a:p>
        </p:txBody>
      </p:sp>
      <p:pic>
        <p:nvPicPr>
          <p:cNvPr id="239" name="HTTP_ResponseMessageExample.png" descr="HTTP_ResponseMessageExampl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4020" y="2224128"/>
            <a:ext cx="13072840" cy="57980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HTTP_ResponseMessageExample copy.png" descr="HTTP_ResponseMessageExample copy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46399" y="2210691"/>
            <a:ext cx="13097598" cy="8702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HTTP_ResponseMessageExample copy 2.png" descr="HTTP_ResponseMessageExample copy 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34020" y="3128687"/>
            <a:ext cx="13072840" cy="3496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HTTP_ResponseMessageExample copy 3.png" descr="HTTP_ResponseMessageExample copy 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34020" y="6883478"/>
            <a:ext cx="13072840" cy="1172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1000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1000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1000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2" dur="1000" fill="hold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5" dur="1000" fill="hold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8" dur="1000" fill="hold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1" dur="1000" fill="hold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4" dur="1000" fill="hold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Class="exit" nodeType="withEffect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7" dur="1000" fill="hold"/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mph" nodeType="with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61" dur="indefinite" fill="hold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2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5" dur="1000"/>
                                        <p:tgtEl>
                                          <p:spTgt spid="23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Class="entr" nodeType="withEffect" presetSubtype="0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8" dur="10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xit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2" dur="1000" fill="hold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Class="exit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6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Class="exit" nodeType="withEffect" presetSubtype="0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9" dur="1000" fill="hold"/>
                                        <p:tgtEl>
                                          <p:spTgt spid="23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000"/>
                            </p:stCondLst>
                            <p:childTnLst>
                              <p:par>
                                <p:cTn id="82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4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8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xit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2" dur="1000" fill="hold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Class="exit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6" dur="1000" fill="hold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1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000"/>
                            </p:stCondLst>
                            <p:childTnLst>
                              <p:par>
                                <p:cTn id="103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4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5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Class="exit" nodeType="click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9" dur="1000" fill="hold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12" presetClass="exit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3" dur="1000" fill="hold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Class="emph" nodeType="afterEffect" presetID="9" grpId="17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indefinite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.00"/>
                                      </p:to>
                                    </p:set>
                                    <p:animEffect filter="image" prLst="opacity: 1.00; ">
                                      <p:cBhvr>
                                        <p:cTn id="118" dur="indefinite" fill="hold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8" grpId="16"/>
      <p:bldP build="p" bldLvl="5" animBg="1" rev="0" advAuto="0" spid="235" grpId="1"/>
      <p:bldP build="p" bldLvl="5" animBg="1" rev="0" advAuto="0" spid="235" grpId="2"/>
      <p:bldP build="p" bldLvl="5" animBg="1" rev="0" advAuto="0" spid="236" grpId="6"/>
      <p:bldP build="whole" bldLvl="1" animBg="1" rev="0" advAuto="0" spid="239" grpId="17"/>
      <p:bldP build="p" bldLvl="5" animBg="1" rev="0" advAuto="0" spid="236" grpId="8"/>
      <p:bldP build="whole" bldLvl="1" animBg="1" rev="0" advAuto="0" spid="241" grpId="10"/>
      <p:bldP build="whole" bldLvl="1" animBg="1" rev="0" advAuto="0" spid="241" grpId="11"/>
      <p:bldP build="whole" bldLvl="1" animBg="1" rev="0" advAuto="0" spid="240" grpId="4"/>
      <p:bldP build="whole" bldLvl="1" animBg="1" rev="0" advAuto="0" spid="237" grpId="9"/>
      <p:bldP build="whole" bldLvl="1" animBg="1" rev="0" advAuto="0" spid="239" grpId="3"/>
      <p:bldP build="whole" bldLvl="1" animBg="1" rev="0" advAuto="0" spid="240" grpId="7"/>
      <p:bldP build="whole" bldLvl="1" animBg="1" rev="0" advAuto="0" spid="239" grpId="5"/>
      <p:bldP build="whole" bldLvl="1" animBg="1" rev="0" advAuto="0" spid="237" grpId="12"/>
      <p:bldP build="whole" bldLvl="1" animBg="1" rev="0" advAuto="0" spid="242" grpId="14"/>
      <p:bldP build="whole" bldLvl="1" animBg="1" rev="0" advAuto="0" spid="242" grpId="15"/>
      <p:bldP build="whole" bldLvl="1" animBg="1" rev="0" advAuto="0" spid="238" grpId="13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Quick 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Quick Summary</a:t>
            </a:r>
          </a:p>
        </p:txBody>
      </p:sp>
      <p:sp>
        <p:nvSpPr>
          <p:cNvPr id="247" name="Line"/>
          <p:cNvSpPr/>
          <p:nvPr/>
        </p:nvSpPr>
        <p:spPr>
          <a:xfrm>
            <a:off x="6928128" y="4031273"/>
            <a:ext cx="453245" cy="893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8" name="Line"/>
          <p:cNvSpPr/>
          <p:nvPr/>
        </p:nvSpPr>
        <p:spPr>
          <a:xfrm flipH="1">
            <a:off x="5450999" y="4488440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9" name="Line"/>
          <p:cNvSpPr/>
          <p:nvPr/>
        </p:nvSpPr>
        <p:spPr>
          <a:xfrm>
            <a:off x="5531822" y="5719816"/>
            <a:ext cx="333175" cy="663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50" name="Line"/>
          <p:cNvSpPr/>
          <p:nvPr/>
        </p:nvSpPr>
        <p:spPr>
          <a:xfrm flipH="1">
            <a:off x="5541746" y="6051696"/>
            <a:ext cx="17558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51" name="Web Servers"/>
          <p:cNvSpPr txBox="1"/>
          <p:nvPr/>
        </p:nvSpPr>
        <p:spPr>
          <a:xfrm>
            <a:off x="8929502" y="8042459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Servers</a:t>
            </a:r>
          </a:p>
        </p:txBody>
      </p:sp>
      <p:sp>
        <p:nvSpPr>
          <p:cNvPr id="252" name="Web Browsers (or) Clients"/>
          <p:cNvSpPr txBox="1"/>
          <p:nvPr/>
        </p:nvSpPr>
        <p:spPr>
          <a:xfrm>
            <a:off x="809995" y="7750359"/>
            <a:ext cx="3396279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Web Browsers (or) Clients</a:t>
            </a:r>
          </a:p>
        </p:txBody>
      </p:sp>
      <p:sp>
        <p:nvSpPr>
          <p:cNvPr id="253" name="HTTP Request"/>
          <p:cNvSpPr txBox="1"/>
          <p:nvPr/>
        </p:nvSpPr>
        <p:spPr>
          <a:xfrm>
            <a:off x="5158399" y="3470275"/>
            <a:ext cx="1888251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HTTP Request</a:t>
            </a:r>
          </a:p>
        </p:txBody>
      </p:sp>
      <p:sp>
        <p:nvSpPr>
          <p:cNvPr id="254" name="HTTP Response"/>
          <p:cNvSpPr txBox="1"/>
          <p:nvPr/>
        </p:nvSpPr>
        <p:spPr>
          <a:xfrm>
            <a:off x="5742595" y="6087986"/>
            <a:ext cx="193734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HTTP Response</a:t>
            </a:r>
          </a:p>
        </p:txBody>
      </p:sp>
      <p:pic>
        <p:nvPicPr>
          <p:cNvPr id="25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9420" y="3270601"/>
            <a:ext cx="4790330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04012" y="3572564"/>
            <a:ext cx="5118514" cy="3132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Screen Shot 2018-03-25 at 1.38.03 PM.png" descr="Screen Shot 2018-03-25 at 1.38.0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02256" y="2765681"/>
            <a:ext cx="12000288" cy="65720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xit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9" dur="1000" fill="hold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Class="exit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3" dur="1000" fill="hold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Class="exit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7" dur="1000" fill="hold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Class="exit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1" dur="1000" fill="hold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Class="exit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5" dur="1000" fill="hold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Class="exit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9" dur="1000" fill="hold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Class="exit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3" dur="1000" fill="hold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Class="exit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77" dur="1000" fill="hold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Class="exit" nodeType="after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1" dur="1000" fill="hold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Class="exit" nodeType="afterEffect" presetID="9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5" dur="1000" fill="hold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8" presetClass="entr" nodeType="afterEffect" presetID="9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0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9" grpId="16"/>
      <p:bldP build="whole" bldLvl="1" animBg="1" rev="0" advAuto="0" spid="256" grpId="6"/>
      <p:bldP build="whole" bldLvl="1" animBg="1" rev="0" advAuto="0" spid="255" grpId="1"/>
      <p:bldP build="whole" bldLvl="1" animBg="1" rev="0" advAuto="0" spid="256" grpId="12"/>
      <p:bldP build="whole" bldLvl="1" animBg="1" rev="0" advAuto="0" spid="251" grpId="7"/>
      <p:bldP build="whole" bldLvl="1" animBg="1" rev="0" advAuto="0" spid="247" grpId="4"/>
      <p:bldP build="whole" bldLvl="1" animBg="1" rev="0" advAuto="0" spid="253" grpId="3"/>
      <p:bldP build="whole" bldLvl="1" animBg="1" rev="0" advAuto="0" spid="254" grpId="10"/>
      <p:bldP build="whole" bldLvl="1" animBg="1" rev="0" advAuto="0" spid="255" grpId="11"/>
      <p:bldP build="whole" bldLvl="1" animBg="1" rev="0" advAuto="0" spid="257" grpId="21"/>
      <p:bldP build="whole" bldLvl="1" animBg="1" rev="0" advAuto="0" spid="252" grpId="2"/>
      <p:bldP build="whole" bldLvl="1" animBg="1" rev="0" advAuto="0" spid="247" grpId="14"/>
      <p:bldP build="whole" bldLvl="1" animBg="1" rev="0" advAuto="0" spid="254" grpId="18"/>
      <p:bldP build="whole" bldLvl="1" animBg="1" rev="0" advAuto="0" spid="253" grpId="13"/>
      <p:bldP build="whole" bldLvl="1" animBg="1" rev="0" advAuto="0" spid="251" grpId="20"/>
      <p:bldP build="whole" bldLvl="1" animBg="1" rev="0" advAuto="0" spid="248" grpId="5"/>
      <p:bldP build="whole" bldLvl="1" animBg="1" rev="0" advAuto="0" spid="250" grpId="9"/>
      <p:bldP build="whole" bldLvl="1" animBg="1" rev="0" advAuto="0" spid="249" grpId="8"/>
      <p:bldP build="whole" bldLvl="1" animBg="1" rev="0" advAuto="0" spid="250" grpId="17"/>
      <p:bldP build="whole" bldLvl="1" animBg="1" rev="0" advAuto="0" spid="248" grpId="15"/>
      <p:bldP build="whole" bldLvl="1" animBg="1" rev="0" advAuto="0" spid="252" grpId="19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Let’s dig a little deep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dig a little deeper</a:t>
            </a:r>
          </a:p>
        </p:txBody>
      </p:sp>
      <p:sp>
        <p:nvSpPr>
          <p:cNvPr id="262" name="What does the request look like?"/>
          <p:cNvSpPr txBox="1"/>
          <p:nvPr>
            <p:ph type="body" sz="quarter" idx="1"/>
          </p:nvPr>
        </p:nvSpPr>
        <p:spPr>
          <a:xfrm>
            <a:off x="952500" y="3792987"/>
            <a:ext cx="11099800" cy="807839"/>
          </a:xfrm>
          <a:prstGeom prst="rect">
            <a:avLst/>
          </a:prstGeom>
        </p:spPr>
        <p:txBody>
          <a:bodyPr/>
          <a:lstStyle>
            <a:lvl1pPr marL="685799" indent="-685799">
              <a:buSzPct val="100000"/>
              <a:buAutoNum type="arabicPeriod" startAt="1"/>
            </a:lvl1pPr>
          </a:lstStyle>
          <a:p>
            <a:pPr/>
            <a:r>
              <a:t>What does the request look like?</a:t>
            </a:r>
          </a:p>
        </p:txBody>
      </p:sp>
      <p:sp>
        <p:nvSpPr>
          <p:cNvPr id="263" name="2. What does the response look like?"/>
          <p:cNvSpPr txBox="1"/>
          <p:nvPr/>
        </p:nvSpPr>
        <p:spPr>
          <a:xfrm>
            <a:off x="952500" y="5051395"/>
            <a:ext cx="1109980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2. What does the response look like?</a:t>
            </a:r>
          </a:p>
        </p:txBody>
      </p:sp>
      <p:sp>
        <p:nvSpPr>
          <p:cNvPr id="264" name="3. How does the request find the Web Server?"/>
          <p:cNvSpPr txBox="1"/>
          <p:nvPr/>
        </p:nvSpPr>
        <p:spPr>
          <a:xfrm>
            <a:off x="952500" y="6187764"/>
            <a:ext cx="1109980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3. How does the request find the Web Server?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xit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" dur="1000" fill="hold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3" grpId="2"/>
      <p:bldP build="whole" bldLvl="1" animBg="1" rev="0" advAuto="0" spid="262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How does the request find the Web Server?"/>
          <p:cNvSpPr txBox="1"/>
          <p:nvPr>
            <p:ph type="title"/>
          </p:nvPr>
        </p:nvSpPr>
        <p:spPr>
          <a:xfrm>
            <a:off x="952500" y="406400"/>
            <a:ext cx="11099800" cy="1102979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pPr/>
            <a:r>
              <a:t>How does the request find the Web Server?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3705" y="1662140"/>
            <a:ext cx="6117390" cy="8156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Screen Shot 2018-03-22 at 10.19.45 PM.png" descr="Screen Shot 2018-03-22 at 10.19.4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653" y="2093603"/>
            <a:ext cx="12437494" cy="72935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" dur="1000" fill="hold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8" grpId="2"/>
      <p:bldP build="whole" bldLvl="1" animBg="1" rev="0" advAuto="0" spid="267" grpId="3"/>
      <p:bldP build="whole" bldLvl="1" animBg="1" rev="0" advAuto="0" spid="26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IP Addr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IP Address</a:t>
            </a:r>
          </a:p>
        </p:txBody>
      </p:sp>
      <p:sp>
        <p:nvSpPr>
          <p:cNvPr id="271" name="An IP Address is a 32 bit number that uniquely identifies each and every device on the internet.…"/>
          <p:cNvSpPr txBox="1"/>
          <p:nvPr>
            <p:ph type="body" sz="half" idx="1"/>
          </p:nvPr>
        </p:nvSpPr>
        <p:spPr>
          <a:xfrm>
            <a:off x="952500" y="2590800"/>
            <a:ext cx="11099800" cy="3408389"/>
          </a:xfrm>
          <a:prstGeom prst="rect">
            <a:avLst/>
          </a:prstGeom>
        </p:spPr>
        <p:txBody>
          <a:bodyPr/>
          <a:lstStyle/>
          <a:p>
            <a:pPr/>
            <a:r>
              <a:t>An IP Address is a 32 bit number that uniquely identifies each and every device on the internet.</a:t>
            </a:r>
          </a:p>
          <a:p>
            <a:pPr/>
            <a:r>
              <a:t>The Web Server that hosts google.com also has a unique IP Address.</a:t>
            </a:r>
          </a:p>
        </p:txBody>
      </p:sp>
      <p:sp>
        <p:nvSpPr>
          <p:cNvPr id="272" name="172.217.31.110"/>
          <p:cNvSpPr txBox="1"/>
          <p:nvPr/>
        </p:nvSpPr>
        <p:spPr>
          <a:xfrm>
            <a:off x="4124238" y="7183501"/>
            <a:ext cx="475632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3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172.217.31.110</a:t>
            </a:r>
          </a:p>
        </p:txBody>
      </p:sp>
      <p:sp>
        <p:nvSpPr>
          <p:cNvPr id="273" name="10101100110110010001111101101110"/>
          <p:cNvSpPr txBox="1"/>
          <p:nvPr/>
        </p:nvSpPr>
        <p:spPr>
          <a:xfrm>
            <a:off x="639762" y="7183501"/>
            <a:ext cx="11725276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3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10101100110110010001111101101110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6" dur="1000" fill="hold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3" grpId="2"/>
      <p:bldP build="whole" bldLvl="1" animBg="1" rev="0" advAuto="0" spid="273" grpId="3"/>
      <p:bldP build="whole" bldLvl="1" animBg="1" rev="0" advAuto="0" spid="272" grpId="4"/>
      <p:bldP build="whole" bldLvl="1" animBg="1" rev="0" advAuto="0" spid="27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How does the request find the Web Server?"/>
          <p:cNvSpPr txBox="1"/>
          <p:nvPr>
            <p:ph type="title"/>
          </p:nvPr>
        </p:nvSpPr>
        <p:spPr>
          <a:xfrm>
            <a:off x="952500" y="406400"/>
            <a:ext cx="11099800" cy="1369429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pPr/>
            <a:r>
              <a:t>How does the request find the Web Server?</a:t>
            </a:r>
          </a:p>
        </p:txBody>
      </p:sp>
      <p:sp>
        <p:nvSpPr>
          <p:cNvPr id="276" name="https://www.google.com = 172.217.31.110"/>
          <p:cNvSpPr txBox="1"/>
          <p:nvPr/>
        </p:nvSpPr>
        <p:spPr>
          <a:xfrm>
            <a:off x="910831" y="4476750"/>
            <a:ext cx="1118313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600"/>
            </a:pPr>
            <a:r>
              <a:rPr u="sng">
                <a:hlinkClick r:id="rId3" invalidUrl="" action="" tgtFrame="" tooltip="" history="1" highlightClick="0" endSnd="0"/>
              </a:rPr>
              <a:t>https://www.google.com</a:t>
            </a:r>
            <a:r>
              <a:t> = 172.217.31.110</a:t>
            </a:r>
          </a:p>
        </p:txBody>
      </p:sp>
      <p:sp>
        <p:nvSpPr>
          <p:cNvPr id="277" name="HOW?"/>
          <p:cNvSpPr txBox="1"/>
          <p:nvPr/>
        </p:nvSpPr>
        <p:spPr>
          <a:xfrm>
            <a:off x="5552975" y="6705227"/>
            <a:ext cx="1898850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HOW?</a:t>
            </a:r>
          </a:p>
        </p:txBody>
      </p:sp>
      <p:pic>
        <p:nvPicPr>
          <p:cNvPr id="278" name="Screen Shot 2018-03-22 at 10.19.45 PM.png" descr="Screen Shot 2018-03-22 at 10.19.45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5418" y="2053589"/>
            <a:ext cx="12573964" cy="73736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6" grpId="2"/>
      <p:bldP build="whole" bldLvl="1" animBg="1" rev="0" advAuto="0" spid="277" grpId="3"/>
      <p:bldP build="whole" bldLvl="1" animBg="1" rev="0" advAuto="0" spid="278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DNS Serv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pPr/>
            <a:r>
              <a:t>DNS Servers</a:t>
            </a:r>
          </a:p>
        </p:txBody>
      </p:sp>
      <p:sp>
        <p:nvSpPr>
          <p:cNvPr id="283" name="DNS Servers map a domain name (google.com) to an IP Address (172.217.31.110)"/>
          <p:cNvSpPr txBox="1"/>
          <p:nvPr>
            <p:ph type="body" sz="quarter" idx="1"/>
          </p:nvPr>
        </p:nvSpPr>
        <p:spPr>
          <a:xfrm>
            <a:off x="952500" y="2590800"/>
            <a:ext cx="11099800" cy="1484116"/>
          </a:xfrm>
          <a:prstGeom prst="rect">
            <a:avLst/>
          </a:prstGeom>
        </p:spPr>
        <p:txBody>
          <a:bodyPr/>
          <a:lstStyle/>
          <a:p>
            <a:pPr/>
            <a:r>
              <a:t>DNS Servers map a domain name (google.com) to an IP Address (172.217.31.110)</a:t>
            </a:r>
          </a:p>
        </p:txBody>
      </p:sp>
      <p:pic>
        <p:nvPicPr>
          <p:cNvPr id="2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830" y="4666959"/>
            <a:ext cx="4790330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69231" y="4328159"/>
            <a:ext cx="4414059" cy="4414058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Web Browsers"/>
          <p:cNvSpPr txBox="1"/>
          <p:nvPr/>
        </p:nvSpPr>
        <p:spPr>
          <a:xfrm>
            <a:off x="1334840" y="8995460"/>
            <a:ext cx="323431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Browsers</a:t>
            </a:r>
          </a:p>
        </p:txBody>
      </p:sp>
      <p:sp>
        <p:nvSpPr>
          <p:cNvPr id="287" name="DNS Servers"/>
          <p:cNvSpPr txBox="1"/>
          <p:nvPr/>
        </p:nvSpPr>
        <p:spPr>
          <a:xfrm>
            <a:off x="9038391" y="8995460"/>
            <a:ext cx="2875739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DNS Servers</a:t>
            </a:r>
          </a:p>
        </p:txBody>
      </p:sp>
      <p:sp>
        <p:nvSpPr>
          <p:cNvPr id="288" name="Line"/>
          <p:cNvSpPr/>
          <p:nvPr/>
        </p:nvSpPr>
        <p:spPr>
          <a:xfrm>
            <a:off x="7316652" y="5439889"/>
            <a:ext cx="453246" cy="893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89" name="Line"/>
          <p:cNvSpPr/>
          <p:nvPr/>
        </p:nvSpPr>
        <p:spPr>
          <a:xfrm flipH="1">
            <a:off x="5839523" y="5897056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90" name="Line"/>
          <p:cNvSpPr/>
          <p:nvPr/>
        </p:nvSpPr>
        <p:spPr>
          <a:xfrm>
            <a:off x="6011093" y="7116174"/>
            <a:ext cx="333175" cy="663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91" name="Line"/>
          <p:cNvSpPr/>
          <p:nvPr/>
        </p:nvSpPr>
        <p:spPr>
          <a:xfrm flipH="1">
            <a:off x="6021017" y="7448054"/>
            <a:ext cx="17558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92" name="google.com"/>
          <p:cNvSpPr txBox="1"/>
          <p:nvPr/>
        </p:nvSpPr>
        <p:spPr>
          <a:xfrm>
            <a:off x="5646455" y="4839336"/>
            <a:ext cx="2323481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google.com</a:t>
            </a:r>
          </a:p>
        </p:txBody>
      </p:sp>
      <p:sp>
        <p:nvSpPr>
          <p:cNvPr id="293" name="172.217.31.110"/>
          <p:cNvSpPr txBox="1"/>
          <p:nvPr/>
        </p:nvSpPr>
        <p:spPr>
          <a:xfrm>
            <a:off x="5393472" y="7698766"/>
            <a:ext cx="2829447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172.217.31.110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3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2"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6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3" grpId="11"/>
      <p:bldP build="whole" bldLvl="1" animBg="1" rev="0" advAuto="0" spid="292" grpId="4"/>
      <p:bldP build="whole" bldLvl="1" animBg="1" rev="0" advAuto="0" spid="284" grpId="2"/>
      <p:bldP build="whole" bldLvl="1" animBg="1" rev="0" advAuto="0" spid="289" grpId="6"/>
      <p:bldP build="whole" bldLvl="1" animBg="1" rev="0" advAuto="0" spid="291" grpId="10"/>
      <p:bldP build="whole" bldLvl="1" animBg="1" rev="0" advAuto="0" spid="290" grpId="9"/>
      <p:bldP build="whole" bldLvl="1" animBg="1" rev="0" advAuto="0" spid="286" grpId="3"/>
      <p:bldP build="whole" bldLvl="1" animBg="1" rev="0" advAuto="0" spid="288" grpId="5"/>
      <p:bldP build="whole" bldLvl="1" animBg="1" rev="0" advAuto="0" spid="283" grpId="1"/>
      <p:bldP build="whole" bldLvl="1" animBg="1" rev="0" advAuto="0" spid="285" grpId="7"/>
      <p:bldP build="whole" bldLvl="1" animBg="1" rev="0" advAuto="0" spid="287" grpId="8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What we’re going to talk ab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What we’re going to talk about</a:t>
            </a:r>
          </a:p>
        </p:txBody>
      </p:sp>
      <p:pic>
        <p:nvPicPr>
          <p:cNvPr id="125" name="Screen Shot 2018-03-22 at 10.17.18 PM.png" descr="Screen Shot 2018-03-22 at 10.17.1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01773" y="4347843"/>
            <a:ext cx="8801254" cy="1057914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Press Enter"/>
          <p:cNvSpPr txBox="1"/>
          <p:nvPr/>
        </p:nvSpPr>
        <p:spPr>
          <a:xfrm>
            <a:off x="6513710" y="1922585"/>
            <a:ext cx="148615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Press Enter</a:t>
            </a:r>
          </a:p>
        </p:txBody>
      </p:sp>
      <p:sp>
        <p:nvSpPr>
          <p:cNvPr id="127" name="Line"/>
          <p:cNvSpPr/>
          <p:nvPr/>
        </p:nvSpPr>
        <p:spPr>
          <a:xfrm>
            <a:off x="6275309" y="2917404"/>
            <a:ext cx="566944" cy="288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754"/>
                </a:moveTo>
                <a:lnTo>
                  <a:pt x="10608" y="21600"/>
                </a:lnTo>
                <a:lnTo>
                  <a:pt x="21600" y="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28" name="Line"/>
          <p:cNvSpPr/>
          <p:nvPr/>
        </p:nvSpPr>
        <p:spPr>
          <a:xfrm flipV="1">
            <a:off x="6558780" y="1644100"/>
            <a:ext cx="1" cy="1572972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129" name="Screen Shot 2018-03-25 at 1.38.03 PM.png" descr="Screen Shot 2018-03-25 at 1.38.0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8651" y="3368648"/>
            <a:ext cx="11267498" cy="61707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" dur="1000" fill="hold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path" nodeType="withEffect" presetSubtype="0" presetID="-1" grpId="3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406706" origin="layout" pathEditMode="relative">
                                      <p:cBhvr>
                                        <p:cTn id="15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4" grpId="2"/>
      <p:bldP build="whole" bldLvl="1" animBg="1" rev="0" advAuto="0" spid="128" grpId="5"/>
      <p:bldP build="whole" bldLvl="1" animBg="1" rev="0" advAuto="0" spid="126" grpId="4"/>
      <p:bldP build="whole" bldLvl="1" animBg="1" rev="0" advAuto="0" spid="127" grpId="6"/>
      <p:bldP build="whole" bldLvl="1" animBg="1" rev="0" advAuto="0" spid="125" grpId="1"/>
      <p:bldP build="whole" bldLvl="1" animBg="1" rev="0" advAuto="0" spid="129" grpId="7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How does the request find the Web Server?"/>
          <p:cNvSpPr txBox="1"/>
          <p:nvPr>
            <p:ph type="title"/>
          </p:nvPr>
        </p:nvSpPr>
        <p:spPr>
          <a:xfrm>
            <a:off x="952500" y="406400"/>
            <a:ext cx="11099800" cy="1369429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pPr/>
            <a:r>
              <a:t>How does the request find the Web Server?</a:t>
            </a:r>
          </a:p>
        </p:txBody>
      </p:sp>
      <p:sp>
        <p:nvSpPr>
          <p:cNvPr id="296" name="A More Accurate Representation"/>
          <p:cNvSpPr txBox="1"/>
          <p:nvPr/>
        </p:nvSpPr>
        <p:spPr>
          <a:xfrm>
            <a:off x="2064181" y="406400"/>
            <a:ext cx="8876438" cy="136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4400"/>
            </a:lvl1pPr>
          </a:lstStyle>
          <a:p>
            <a:pPr/>
            <a:r>
              <a:t>A More Accurate Representation</a:t>
            </a:r>
          </a:p>
        </p:txBody>
      </p:sp>
      <p:pic>
        <p:nvPicPr>
          <p:cNvPr id="297" name="Screen Shot 2018-03-22 at 10.19.45 PM.png" descr="Screen Shot 2018-03-22 at 10.19.4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417" y="2112231"/>
            <a:ext cx="12373966" cy="7256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Screen Shot 2018-03-22 at 10.19.45 PM copy.png" descr="Screen Shot 2018-03-22 at 10.19.45 PM cop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8196" y="2137317"/>
            <a:ext cx="12288408" cy="72061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xit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" dur="1000" fill="hold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5" grpId="1"/>
      <p:bldP build="whole" bldLvl="1" animBg="1" rev="0" advAuto="0" spid="298" grpId="3"/>
      <p:bldP build="whole" bldLvl="1" animBg="1" rev="0" advAuto="0" spid="297" grpId="2"/>
      <p:bldP build="whole" bldLvl="1" animBg="1" rev="0" advAuto="0" spid="296" grpId="4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Routing Tab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Routing Tables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429" y="3367559"/>
            <a:ext cx="12691942" cy="474568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routing-table.gif copy.png" descr="routing-table.gif cop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534" y="3367559"/>
            <a:ext cx="2472170" cy="474568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routing-table.gif copy 2.png" descr="routing-table.gif copy 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64200" y="3367559"/>
            <a:ext cx="1876200" cy="47456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12" dur="indefinite" fill="hold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3" grpId="4"/>
      <p:bldP build="whole" bldLvl="1" animBg="1" rev="0" advAuto="0" spid="302" grpId="3"/>
      <p:bldP build="whole" bldLvl="1" animBg="1" rev="0" advAuto="0" spid="301" grpId="1"/>
      <p:bldP build="whole" bldLvl="1" animBg="1" rev="0" advAuto="0" spid="301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Now let’s put it all together (finall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Now let’s put it all together (finally)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Line"/>
          <p:cNvSpPr/>
          <p:nvPr/>
        </p:nvSpPr>
        <p:spPr>
          <a:xfrm>
            <a:off x="6846764" y="5822355"/>
            <a:ext cx="453245" cy="893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08" name="Line"/>
          <p:cNvSpPr/>
          <p:nvPr/>
        </p:nvSpPr>
        <p:spPr>
          <a:xfrm flipH="1">
            <a:off x="5369635" y="6279522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09" name="Line"/>
          <p:cNvSpPr/>
          <p:nvPr/>
        </p:nvSpPr>
        <p:spPr>
          <a:xfrm>
            <a:off x="5450458" y="7510898"/>
            <a:ext cx="333175" cy="6637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10" name="Line"/>
          <p:cNvSpPr/>
          <p:nvPr/>
        </p:nvSpPr>
        <p:spPr>
          <a:xfrm flipH="1">
            <a:off x="5460382" y="7842777"/>
            <a:ext cx="17558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11" name="Web Servers"/>
          <p:cNvSpPr txBox="1"/>
          <p:nvPr/>
        </p:nvSpPr>
        <p:spPr>
          <a:xfrm>
            <a:off x="8781284" y="8995508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Servers</a:t>
            </a:r>
          </a:p>
        </p:txBody>
      </p:sp>
      <p:sp>
        <p:nvSpPr>
          <p:cNvPr id="312" name="Web Browser"/>
          <p:cNvSpPr txBox="1"/>
          <p:nvPr/>
        </p:nvSpPr>
        <p:spPr>
          <a:xfrm>
            <a:off x="864774" y="8995508"/>
            <a:ext cx="3261298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Web Browser</a:t>
            </a:r>
          </a:p>
        </p:txBody>
      </p:sp>
      <p:sp>
        <p:nvSpPr>
          <p:cNvPr id="313" name="HTTP Request"/>
          <p:cNvSpPr txBox="1"/>
          <p:nvPr/>
        </p:nvSpPr>
        <p:spPr>
          <a:xfrm>
            <a:off x="4992149" y="5241380"/>
            <a:ext cx="206418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HTTP Request</a:t>
            </a:r>
          </a:p>
        </p:txBody>
      </p:sp>
      <p:sp>
        <p:nvSpPr>
          <p:cNvPr id="314" name="HTTP Response"/>
          <p:cNvSpPr txBox="1"/>
          <p:nvPr/>
        </p:nvSpPr>
        <p:spPr>
          <a:xfrm>
            <a:off x="5470306" y="7835596"/>
            <a:ext cx="206418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HTTP Response</a:t>
            </a:r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258" y="5072495"/>
            <a:ext cx="4790330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31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86027" y="5374457"/>
            <a:ext cx="5118515" cy="313253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49242" y="358880"/>
            <a:ext cx="4106316" cy="4106317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DNS Servers"/>
          <p:cNvSpPr txBox="1"/>
          <p:nvPr/>
        </p:nvSpPr>
        <p:spPr>
          <a:xfrm>
            <a:off x="8784902" y="1802136"/>
            <a:ext cx="2875738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DNS Servers</a:t>
            </a:r>
          </a:p>
        </p:txBody>
      </p:sp>
      <p:sp>
        <p:nvSpPr>
          <p:cNvPr id="319" name="Line"/>
          <p:cNvSpPr/>
          <p:nvPr/>
        </p:nvSpPr>
        <p:spPr>
          <a:xfrm>
            <a:off x="3748692" y="1026248"/>
            <a:ext cx="453245" cy="893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20" name="Line"/>
          <p:cNvSpPr/>
          <p:nvPr/>
        </p:nvSpPr>
        <p:spPr>
          <a:xfrm>
            <a:off x="490209" y="1484351"/>
            <a:ext cx="3729689" cy="3265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21" name="Line"/>
          <p:cNvSpPr/>
          <p:nvPr/>
        </p:nvSpPr>
        <p:spPr>
          <a:xfrm>
            <a:off x="1907601" y="4392997"/>
            <a:ext cx="773435" cy="3874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83"/>
                </a:moveTo>
                <a:lnTo>
                  <a:pt x="10779" y="21600"/>
                </a:lnTo>
                <a:lnTo>
                  <a:pt x="21600" y="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22" name="Line"/>
          <p:cNvSpPr/>
          <p:nvPr/>
        </p:nvSpPr>
        <p:spPr>
          <a:xfrm>
            <a:off x="2291266" y="2862975"/>
            <a:ext cx="2051489" cy="1919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323" name="google.com"/>
          <p:cNvSpPr txBox="1"/>
          <p:nvPr/>
        </p:nvSpPr>
        <p:spPr>
          <a:xfrm>
            <a:off x="949833" y="712298"/>
            <a:ext cx="268897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google.com</a:t>
            </a:r>
          </a:p>
        </p:txBody>
      </p:sp>
      <p:sp>
        <p:nvSpPr>
          <p:cNvPr id="324" name="172.217.31.110"/>
          <p:cNvSpPr txBox="1"/>
          <p:nvPr/>
        </p:nvSpPr>
        <p:spPr>
          <a:xfrm>
            <a:off x="1227444" y="2260783"/>
            <a:ext cx="311531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400"/>
            </a:lvl1pPr>
          </a:lstStyle>
          <a:p>
            <a:pPr/>
            <a:r>
              <a:t>172.217.31.110</a:t>
            </a:r>
          </a:p>
        </p:txBody>
      </p:sp>
      <p:pic>
        <p:nvPicPr>
          <p:cNvPr id="325" name="Screen Shot 2018-03-25 at 1.38.03 PM.png" descr="Screen Shot 2018-03-25 at 1.38.0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64092" y="1405586"/>
            <a:ext cx="12676616" cy="69424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8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7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1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0"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4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Class="entr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8"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2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Class="entr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6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ntr" nodeType="click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1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5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Class="entr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9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Class="exit" nodeType="click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3" dur="1000" fill="hold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Class="exit" nodeType="afterEffect" presetID="9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7" dur="1000" fill="hold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Class="exit" nodeType="afterEffect" presetID="9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1" dur="1000" fill="hold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000"/>
                            </p:stCondLst>
                            <p:childTnLst>
                              <p:par>
                                <p:cTn id="94" presetClass="exit" nodeType="after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5" dur="1000" fill="hold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000"/>
                            </p:stCondLst>
                            <p:childTnLst>
                              <p:par>
                                <p:cTn id="98" presetClass="exit" nodeType="afterEffect" presetID="9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9" dur="1000" fill="hold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0"/>
                            </p:stCondLst>
                            <p:childTnLst>
                              <p:par>
                                <p:cTn id="102" presetClass="exit" nodeType="afterEffect" presetID="9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3" dur="1000" fill="hold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000"/>
                            </p:stCondLst>
                            <p:childTnLst>
                              <p:par>
                                <p:cTn id="106" presetClass="exit" nodeType="afterEffect" presetID="9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7" dur="1000" fill="hold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Class="exit" nodeType="afterEffect" presetID="9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1" dur="1000" fill="hold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8000"/>
                            </p:stCondLst>
                            <p:childTnLst>
                              <p:par>
                                <p:cTn id="114" presetClass="exit" nodeType="afterEffect" presetID="9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5" dur="1000" fill="hold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9000"/>
                            </p:stCondLst>
                            <p:childTnLst>
                              <p:par>
                                <p:cTn id="118" presetClass="exit" nodeType="afterEffect" presetID="9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9" dur="1000" fill="hold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2" presetClass="exit" nodeType="afterEffect" presetID="9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23" dur="1000" fill="hold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6" presetClass="exit" nodeType="afterEffect" presetID="9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27" dur="1000" fill="hold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0" presetClass="exit" nodeType="afterEffect" presetID="9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31" dur="1000" fill="hold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4" presetClass="exit" nodeType="afterEffect" presetID="9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35" dur="1000" fill="hold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38" presetClass="exit" nodeType="afterEffect" presetID="9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39" dur="1000" fill="hold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2" presetClass="exit" nodeType="afterEffect" presetID="9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43" dur="1000" fill="hold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6000"/>
                            </p:stCondLst>
                            <p:childTnLst>
                              <p:par>
                                <p:cTn id="146" presetClass="exit" nodeType="afterEffect" presetID="9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47" dur="1000" fill="hold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7000"/>
                            </p:stCondLst>
                            <p:childTnLst>
                              <p:par>
                                <p:cTn id="150" presetClass="exit" nodeType="afterEffect" presetID="9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51" dur="1000" fill="hold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154" presetClass="entr" nodeType="afterEffect" presetID="9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5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6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3" grpId="13"/>
      <p:bldP build="whole" bldLvl="1" animBg="1" rev="0" advAuto="0" spid="311" grpId="14"/>
      <p:bldP build="whole" bldLvl="1" animBg="1" rev="0" advAuto="0" spid="307" grpId="11"/>
      <p:bldP build="whole" bldLvl="1" animBg="1" rev="0" advAuto="0" spid="308" grpId="27"/>
      <p:bldP build="whole" bldLvl="1" animBg="1" rev="0" advAuto="0" spid="321" grpId="10"/>
      <p:bldP build="whole" bldLvl="1" animBg="1" rev="0" advAuto="0" spid="318" grpId="22"/>
      <p:bldP build="whole" bldLvl="1" animBg="1" rev="0" advAuto="0" spid="312" grpId="31"/>
      <p:bldP build="whole" bldLvl="1" animBg="1" rev="0" advAuto="0" spid="316" grpId="34"/>
      <p:bldP build="whole" bldLvl="1" animBg="1" rev="0" advAuto="0" spid="319" grpId="19"/>
      <p:bldP build="whole" bldLvl="1" animBg="1" rev="0" advAuto="0" spid="310" grpId="16"/>
      <p:bldP build="whole" bldLvl="1" animBg="1" rev="0" advAuto="0" spid="320" grpId="21"/>
      <p:bldP build="whole" bldLvl="1" animBg="1" rev="0" advAuto="0" spid="313" grpId="25"/>
      <p:bldP build="whole" bldLvl="1" animBg="1" rev="0" advAuto="0" spid="307" grpId="26"/>
      <p:bldP build="whole" bldLvl="1" animBg="1" rev="0" advAuto="0" spid="311" grpId="30"/>
      <p:bldP build="whole" bldLvl="1" animBg="1" rev="0" advAuto="0" spid="315" grpId="2"/>
      <p:bldP build="whole" bldLvl="1" animBg="1" rev="0" advAuto="0" spid="325" grpId="37"/>
      <p:bldP build="whole" bldLvl="1" animBg="1" rev="0" advAuto="0" spid="310" grpId="28"/>
      <p:bldP build="whole" bldLvl="1" animBg="1" rev="0" advAuto="0" spid="322" grpId="9"/>
      <p:bldP build="whole" bldLvl="1" animBg="1" rev="0" advAuto="0" spid="321" grpId="36"/>
      <p:bldP build="whole" bldLvl="1" animBg="1" rev="0" advAuto="0" spid="323" grpId="4"/>
      <p:bldP build="whole" bldLvl="1" animBg="1" rev="0" advAuto="0" spid="317" grpId="6"/>
      <p:bldP build="whole" bldLvl="1" animBg="1" rev="0" advAuto="0" spid="312" grpId="1"/>
      <p:bldP build="whole" bldLvl="1" animBg="1" rev="0" advAuto="0" spid="324" grpId="8"/>
      <p:bldP build="whole" bldLvl="1" animBg="1" rev="0" advAuto="0" spid="322" grpId="24"/>
      <p:bldP build="whole" bldLvl="1" animBg="1" rev="0" advAuto="0" spid="309" grpId="17"/>
      <p:bldP build="whole" bldLvl="1" animBg="1" rev="0" advAuto="0" spid="315" grpId="33"/>
      <p:bldP build="whole" bldLvl="1" animBg="1" rev="0" advAuto="0" spid="314" grpId="18"/>
      <p:bldP build="whole" bldLvl="1" animBg="1" rev="0" advAuto="0" spid="323" grpId="20"/>
      <p:bldP build="whole" bldLvl="1" animBg="1" rev="0" advAuto="0" spid="316" grpId="15"/>
      <p:bldP build="whole" bldLvl="1" animBg="1" rev="0" advAuto="0" spid="324" grpId="23"/>
      <p:bldP build="whole" bldLvl="1" animBg="1" rev="0" advAuto="0" spid="308" grpId="12"/>
      <p:bldP build="whole" bldLvl="1" animBg="1" rev="0" advAuto="0" spid="314" grpId="29"/>
      <p:bldP build="whole" bldLvl="1" animBg="1" rev="0" advAuto="0" spid="318" grpId="7"/>
      <p:bldP build="whole" bldLvl="1" animBg="1" rev="0" advAuto="0" spid="319" grpId="3"/>
      <p:bldP build="whole" bldLvl="1" animBg="1" rev="0" advAuto="0" spid="320" grpId="5"/>
      <p:bldP build="whole" bldLvl="1" animBg="1" rev="0" advAuto="0" spid="317" grpId="32"/>
      <p:bldP build="whole" bldLvl="1" animBg="1" rev="0" advAuto="0" spid="309" grpId="35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ea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Peace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What happens when you hit google.co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when you hit google.com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What does hit mean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hit </a:t>
            </a:r>
            <a:r>
              <a:t>mean?</a:t>
            </a:r>
          </a:p>
        </p:txBody>
      </p:sp>
      <p:sp>
        <p:nvSpPr>
          <p:cNvPr id="136" name="Hit - To request an item from a Web Server"/>
          <p:cNvSpPr txBox="1"/>
          <p:nvPr>
            <p:ph type="body" sz="quarter" idx="1"/>
          </p:nvPr>
        </p:nvSpPr>
        <p:spPr>
          <a:xfrm>
            <a:off x="952500" y="2363972"/>
            <a:ext cx="11099800" cy="798506"/>
          </a:xfrm>
          <a:prstGeom prst="rect">
            <a:avLst/>
          </a:prstGeom>
        </p:spPr>
        <p:txBody>
          <a:bodyPr/>
          <a:lstStyle/>
          <a:p>
            <a:pPr/>
            <a:r>
              <a:t>Hit - To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request</a:t>
            </a:r>
            <a:r>
              <a:t> an item from a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Web Server</a:t>
            </a:r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0302" y="4031153"/>
            <a:ext cx="4836068" cy="3844675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What’s the weather?"/>
          <p:cNvSpPr txBox="1"/>
          <p:nvPr/>
        </p:nvSpPr>
        <p:spPr>
          <a:xfrm>
            <a:off x="2845107" y="4356100"/>
            <a:ext cx="19777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What’s the weather?</a:t>
            </a:r>
          </a:p>
        </p:txBody>
      </p:sp>
      <p:pic>
        <p:nvPicPr>
          <p:cNvPr id="13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92799" y="4349528"/>
            <a:ext cx="4836069" cy="320792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Line"/>
          <p:cNvSpPr/>
          <p:nvPr/>
        </p:nvSpPr>
        <p:spPr>
          <a:xfrm>
            <a:off x="7042546" y="4691877"/>
            <a:ext cx="453246" cy="893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1" name="Line"/>
          <p:cNvSpPr/>
          <p:nvPr/>
        </p:nvSpPr>
        <p:spPr>
          <a:xfrm flipH="1">
            <a:off x="5565417" y="5149045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2" name="Question"/>
          <p:cNvSpPr txBox="1"/>
          <p:nvPr/>
        </p:nvSpPr>
        <p:spPr>
          <a:xfrm>
            <a:off x="5385262" y="4591050"/>
            <a:ext cx="1689889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Question</a:t>
            </a:r>
          </a:p>
        </p:txBody>
      </p:sp>
      <p:sp>
        <p:nvSpPr>
          <p:cNvPr id="143" name="Line"/>
          <p:cNvSpPr/>
          <p:nvPr/>
        </p:nvSpPr>
        <p:spPr>
          <a:xfrm>
            <a:off x="5646240" y="6380421"/>
            <a:ext cx="333175" cy="6637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4" name="Line"/>
          <p:cNvSpPr/>
          <p:nvPr/>
        </p:nvSpPr>
        <p:spPr>
          <a:xfrm flipH="1">
            <a:off x="5656164" y="6712301"/>
            <a:ext cx="17558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5" name="Answer"/>
          <p:cNvSpPr txBox="1"/>
          <p:nvPr/>
        </p:nvSpPr>
        <p:spPr>
          <a:xfrm>
            <a:off x="5985905" y="6187124"/>
            <a:ext cx="1426897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Answer</a:t>
            </a:r>
          </a:p>
        </p:txBody>
      </p:sp>
      <p:sp>
        <p:nvSpPr>
          <p:cNvPr id="146" name="Curious guy"/>
          <p:cNvSpPr txBox="1"/>
          <p:nvPr/>
        </p:nvSpPr>
        <p:spPr>
          <a:xfrm>
            <a:off x="1310578" y="8241717"/>
            <a:ext cx="2715515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Curious guy</a:t>
            </a:r>
          </a:p>
        </p:txBody>
      </p:sp>
      <p:sp>
        <p:nvSpPr>
          <p:cNvPr id="147" name="Friendly weatherman"/>
          <p:cNvSpPr txBox="1"/>
          <p:nvPr/>
        </p:nvSpPr>
        <p:spPr>
          <a:xfrm>
            <a:off x="8096563" y="8241717"/>
            <a:ext cx="4628541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Friendly weatherman</a:t>
            </a:r>
          </a:p>
        </p:txBody>
      </p:sp>
      <p:sp>
        <p:nvSpPr>
          <p:cNvPr id="148" name="Web Servers"/>
          <p:cNvSpPr txBox="1"/>
          <p:nvPr/>
        </p:nvSpPr>
        <p:spPr>
          <a:xfrm>
            <a:off x="8977067" y="8241717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Servers</a:t>
            </a:r>
          </a:p>
        </p:txBody>
      </p:sp>
      <p:sp>
        <p:nvSpPr>
          <p:cNvPr id="149" name="Web Browser (or) Client"/>
          <p:cNvSpPr txBox="1"/>
          <p:nvPr/>
        </p:nvSpPr>
        <p:spPr>
          <a:xfrm>
            <a:off x="1060556" y="7949617"/>
            <a:ext cx="3261299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Web Browser (or) Client</a:t>
            </a:r>
          </a:p>
        </p:txBody>
      </p:sp>
      <p:sp>
        <p:nvSpPr>
          <p:cNvPr id="150" name="Request"/>
          <p:cNvSpPr txBox="1"/>
          <p:nvPr/>
        </p:nvSpPr>
        <p:spPr>
          <a:xfrm>
            <a:off x="5439987" y="4591050"/>
            <a:ext cx="1580439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Request</a:t>
            </a:r>
          </a:p>
        </p:txBody>
      </p:sp>
      <p:sp>
        <p:nvSpPr>
          <p:cNvPr id="151" name="Response"/>
          <p:cNvSpPr txBox="1"/>
          <p:nvPr/>
        </p:nvSpPr>
        <p:spPr>
          <a:xfrm>
            <a:off x="5985906" y="6187124"/>
            <a:ext cx="1886738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Response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6041" y="4085262"/>
            <a:ext cx="4790329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918430" y="4387225"/>
            <a:ext cx="5118515" cy="31325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6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9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3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click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Class="entr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xit" nodeType="click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0" dur="1000" fill="hold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Class="exit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4" dur="1000" fill="hold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Class="exit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8" dur="1000" fill="hold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xit" nodeType="click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1" dur="1000" fill="hold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Class="exit" nodeType="after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5" dur="1000" fill="hold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Class="entr" nodeType="afterEffect" presetID="9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0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000"/>
                            </p:stCondLst>
                            <p:childTnLst>
                              <p:par>
                                <p:cTn id="92" presetClass="entr" nodeType="afterEffect" presetID="9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3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94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Class="exit" nodeType="click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98" dur="1000" fill="hold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Class="entr" nodeType="afterEffect" presetID="9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3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Class="exit" nodeType="clickEffect" presetID="9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7" dur="1000" fill="hold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Class="entr" nodeType="afterEffect" presetID="9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1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1" grpId="9"/>
      <p:bldP build="whole" bldLvl="1" animBg="1" rev="0" advAuto="0" spid="148" grpId="20"/>
      <p:bldP build="whole" bldLvl="1" animBg="1" rev="0" advAuto="0" spid="140" grpId="7"/>
      <p:bldP build="whole" bldLvl="1" animBg="1" rev="0" advAuto="0" spid="136" grpId="1"/>
      <p:bldP build="whole" bldLvl="1" animBg="1" rev="0" advAuto="0" spid="137" grpId="14"/>
      <p:bldP build="whole" bldLvl="1" animBg="1" rev="0" advAuto="0" spid="149" grpId="16"/>
      <p:bldP build="whole" bldLvl="1" animBg="1" rev="0" advAuto="0" spid="147" grpId="18"/>
      <p:bldP build="whole" bldLvl="1" animBg="1" rev="0" advAuto="0" spid="138" grpId="4"/>
      <p:bldP build="whole" bldLvl="1" animBg="1" rev="0" advAuto="0" spid="144" grpId="11"/>
      <p:bldP build="whole" bldLvl="1" animBg="1" rev="0" advAuto="0" spid="153" grpId="21"/>
      <p:bldP build="whole" bldLvl="1" animBg="1" rev="0" advAuto="0" spid="142" grpId="22"/>
      <p:bldP build="whole" bldLvl="1" animBg="1" rev="0" advAuto="0" spid="145" grpId="24"/>
      <p:bldP build="whole" bldLvl="1" animBg="1" rev="0" advAuto="0" spid="150" grpId="23"/>
      <p:bldP build="whole" bldLvl="1" animBg="1" rev="0" advAuto="0" spid="138" grpId="15"/>
      <p:bldP build="whole" bldLvl="1" animBg="1" rev="0" advAuto="0" spid="146" grpId="3"/>
      <p:bldP build="whole" bldLvl="1" animBg="1" rev="0" advAuto="0" spid="139" grpId="6"/>
      <p:bldP build="whole" bldLvl="1" animBg="1" rev="0" advAuto="0" spid="142" grpId="8"/>
      <p:bldP build="whole" bldLvl="1" animBg="1" rev="0" advAuto="0" spid="143" grpId="12"/>
      <p:bldP build="whole" bldLvl="1" animBg="1" rev="0" advAuto="0" spid="146" grpId="13"/>
      <p:bldP build="whole" bldLvl="1" animBg="1" rev="0" advAuto="0" spid="151" grpId="25"/>
      <p:bldP build="whole" bldLvl="1" animBg="1" rev="0" advAuto="0" spid="147" grpId="5"/>
      <p:bldP build="whole" bldLvl="1" animBg="1" rev="0" advAuto="0" spid="137" grpId="2"/>
      <p:bldP build="whole" bldLvl="1" animBg="1" rev="0" advAuto="0" spid="152" grpId="17"/>
      <p:bldP build="whole" bldLvl="1" animBg="1" rev="0" advAuto="0" spid="139" grpId="19"/>
      <p:bldP build="whole" bldLvl="1" animBg="1" rev="0" advAuto="0" spid="145" grpId="1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Let’s dig a little deep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dig a little deeper</a:t>
            </a:r>
          </a:p>
        </p:txBody>
      </p:sp>
      <p:sp>
        <p:nvSpPr>
          <p:cNvPr id="158" name="What does the request look like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5799" indent="-685799">
              <a:buSzPct val="100000"/>
              <a:buAutoNum type="arabicPeriod" startAt="1"/>
            </a:pPr>
            <a:r>
              <a:t>What does the request look like?</a:t>
            </a:r>
          </a:p>
          <a:p>
            <a:pPr marL="685799" indent="-685799">
              <a:buSzPct val="100000"/>
              <a:buAutoNum type="arabicPeriod" startAt="1"/>
            </a:pPr>
            <a:r>
              <a:t>What does the response look like?</a:t>
            </a:r>
          </a:p>
          <a:p>
            <a:pPr marL="685799" indent="-685799">
              <a:buSzPct val="100000"/>
              <a:buAutoNum type="arabicPeriod" startAt="1"/>
            </a:pPr>
            <a:r>
              <a:t>How does the request find the Web Server?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Let’s dig a little deep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dig a little deeper</a:t>
            </a:r>
          </a:p>
        </p:txBody>
      </p:sp>
      <p:sp>
        <p:nvSpPr>
          <p:cNvPr id="163" name="Line"/>
          <p:cNvSpPr/>
          <p:nvPr/>
        </p:nvSpPr>
        <p:spPr>
          <a:xfrm>
            <a:off x="7042546" y="3925888"/>
            <a:ext cx="453246" cy="893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4" name="Line"/>
          <p:cNvSpPr/>
          <p:nvPr/>
        </p:nvSpPr>
        <p:spPr>
          <a:xfrm flipH="1">
            <a:off x="5565417" y="4383055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5" name="Line"/>
          <p:cNvSpPr/>
          <p:nvPr/>
        </p:nvSpPr>
        <p:spPr>
          <a:xfrm>
            <a:off x="5646240" y="5614431"/>
            <a:ext cx="333175" cy="6637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432" y="0"/>
                </a:moveTo>
                <a:lnTo>
                  <a:pt x="0" y="10758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6" name="Line"/>
          <p:cNvSpPr/>
          <p:nvPr/>
        </p:nvSpPr>
        <p:spPr>
          <a:xfrm flipH="1">
            <a:off x="5656164" y="5946311"/>
            <a:ext cx="17558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7" name="Web Servers"/>
          <p:cNvSpPr txBox="1"/>
          <p:nvPr/>
        </p:nvSpPr>
        <p:spPr>
          <a:xfrm>
            <a:off x="9043921" y="7475727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Servers</a:t>
            </a:r>
          </a:p>
        </p:txBody>
      </p:sp>
      <p:sp>
        <p:nvSpPr>
          <p:cNvPr id="168" name="Web Browsers"/>
          <p:cNvSpPr txBox="1"/>
          <p:nvPr/>
        </p:nvSpPr>
        <p:spPr>
          <a:xfrm>
            <a:off x="1137430" y="7475727"/>
            <a:ext cx="323431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Browsers</a:t>
            </a:r>
          </a:p>
        </p:txBody>
      </p:sp>
      <p:sp>
        <p:nvSpPr>
          <p:cNvPr id="169" name="Request"/>
          <p:cNvSpPr txBox="1"/>
          <p:nvPr/>
        </p:nvSpPr>
        <p:spPr>
          <a:xfrm>
            <a:off x="5400234" y="3779716"/>
            <a:ext cx="158044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Request</a:t>
            </a:r>
          </a:p>
        </p:txBody>
      </p:sp>
      <p:sp>
        <p:nvSpPr>
          <p:cNvPr id="170" name="Response"/>
          <p:cNvSpPr txBox="1"/>
          <p:nvPr/>
        </p:nvSpPr>
        <p:spPr>
          <a:xfrm>
            <a:off x="6010044" y="5388001"/>
            <a:ext cx="1886738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Response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9420" y="3319272"/>
            <a:ext cx="4790330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18430" y="3621235"/>
            <a:ext cx="5118515" cy="31325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What does the request look lik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/>
            <a:r>
              <a:t>What does the request look like?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302" y="2624820"/>
            <a:ext cx="4836068" cy="384467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What’s the weather?"/>
          <p:cNvSpPr txBox="1"/>
          <p:nvPr/>
        </p:nvSpPr>
        <p:spPr>
          <a:xfrm>
            <a:off x="2867790" y="2881718"/>
            <a:ext cx="19777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What’s the weather?</a:t>
            </a:r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2799" y="2773867"/>
            <a:ext cx="4836069" cy="320792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Line"/>
          <p:cNvSpPr/>
          <p:nvPr/>
        </p:nvSpPr>
        <p:spPr>
          <a:xfrm>
            <a:off x="7132624" y="3920663"/>
            <a:ext cx="453245" cy="893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81" name="Line"/>
          <p:cNvSpPr/>
          <p:nvPr/>
        </p:nvSpPr>
        <p:spPr>
          <a:xfrm flipH="1">
            <a:off x="5655495" y="4377830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82" name="Request"/>
          <p:cNvSpPr txBox="1"/>
          <p:nvPr/>
        </p:nvSpPr>
        <p:spPr>
          <a:xfrm>
            <a:off x="5530064" y="3819835"/>
            <a:ext cx="158044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Request</a:t>
            </a:r>
          </a:p>
        </p:txBody>
      </p:sp>
      <p:sp>
        <p:nvSpPr>
          <p:cNvPr id="183" name="Curious guy"/>
          <p:cNvSpPr txBox="1"/>
          <p:nvPr/>
        </p:nvSpPr>
        <p:spPr>
          <a:xfrm>
            <a:off x="1310578" y="6567014"/>
            <a:ext cx="2715515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Curious guy</a:t>
            </a:r>
          </a:p>
        </p:txBody>
      </p:sp>
      <p:sp>
        <p:nvSpPr>
          <p:cNvPr id="184" name="Friendly weatherman"/>
          <p:cNvSpPr txBox="1"/>
          <p:nvPr/>
        </p:nvSpPr>
        <p:spPr>
          <a:xfrm>
            <a:off x="8096563" y="6567014"/>
            <a:ext cx="4628541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Friendly weatherman</a:t>
            </a:r>
          </a:p>
        </p:txBody>
      </p:sp>
      <p:sp>
        <p:nvSpPr>
          <p:cNvPr id="185" name=": What’s the weather?"/>
          <p:cNvSpPr txBox="1"/>
          <p:nvPr/>
        </p:nvSpPr>
        <p:spPr>
          <a:xfrm>
            <a:off x="4206382" y="4413249"/>
            <a:ext cx="717656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: What’s the weather?</a:t>
            </a:r>
          </a:p>
        </p:txBody>
      </p:sp>
      <p:sp>
        <p:nvSpPr>
          <p:cNvPr id="186" name="It’s just an English Sentence"/>
          <p:cNvSpPr txBox="1"/>
          <p:nvPr/>
        </p:nvSpPr>
        <p:spPr>
          <a:xfrm>
            <a:off x="1930332" y="7226299"/>
            <a:ext cx="938767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It’s just an English Sentence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xit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9" dur="1000" fill="hold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3" dur="1000" fill="hold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Class="exit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7" dur="1000" fill="hold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Class="exit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1" dur="1000" fill="hold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Class="exit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5" dur="1000" fill="hold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Class="exit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9" dur="1000" fill="hold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Class="exit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3" dur="1000" fill="hold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path" nodeType="afterEffect" presetSubtype="0" presetID="-1" grpId="1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234132 0.079070" origin="layout" pathEditMode="relative">
                                      <p:cBhvr>
                                        <p:cTn id="67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1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Class="entr" nodeType="click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6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4"/>
      <p:bldP build="whole" bldLvl="1" animBg="1" rev="0" advAuto="0" spid="183" grpId="2"/>
      <p:bldP build="whole" bldLvl="1" animBg="1" rev="0" advAuto="0" spid="181" grpId="15"/>
      <p:bldP build="whole" bldLvl="1" animBg="1" rev="0" advAuto="0" spid="177" grpId="1"/>
      <p:bldP build="whole" bldLvl="1" animBg="1" rev="0" advAuto="0" spid="178" grpId="11"/>
      <p:bldP build="whole" bldLvl="1" animBg="1" rev="0" advAuto="0" spid="179" grpId="5"/>
      <p:bldP build="whole" bldLvl="1" animBg="1" rev="0" advAuto="0" spid="180" grpId="6"/>
      <p:bldP build="whole" bldLvl="1" animBg="1" rev="0" advAuto="0" spid="183" grpId="9"/>
      <p:bldP build="whole" bldLvl="1" animBg="1" rev="0" advAuto="0" spid="184" grpId="12"/>
      <p:bldP build="whole" bldLvl="1" animBg="1" rev="0" advAuto="0" spid="177" grpId="10"/>
      <p:bldP build="whole" bldLvl="1" animBg="1" rev="0" advAuto="0" spid="179" grpId="13"/>
      <p:bldP build="whole" bldLvl="1" animBg="1" rev="0" advAuto="0" spid="186" grpId="18"/>
      <p:bldP build="whole" bldLvl="1" animBg="1" rev="0" advAuto="0" spid="180" grpId="14"/>
      <p:bldP build="whole" bldLvl="1" animBg="1" rev="0" advAuto="0" spid="185" grpId="17"/>
      <p:bldP build="whole" bldLvl="1" animBg="1" rev="0" advAuto="0" spid="178" grpId="3"/>
      <p:bldP build="whole" bldLvl="1" animBg="1" rev="0" advAuto="0" spid="181" grpId="8"/>
      <p:bldP build="whole" bldLvl="1" animBg="1" rev="0" advAuto="0" spid="182" grpId="7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But what happens he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7919"/>
            </a:lvl1pPr>
          </a:lstStyle>
          <a:p>
            <a:pPr/>
            <a:r>
              <a:t>But what happens here?</a:t>
            </a:r>
          </a:p>
        </p:txBody>
      </p:sp>
      <p:sp>
        <p:nvSpPr>
          <p:cNvPr id="189" name="Line"/>
          <p:cNvSpPr/>
          <p:nvPr/>
        </p:nvSpPr>
        <p:spPr>
          <a:xfrm>
            <a:off x="7087953" y="5006152"/>
            <a:ext cx="453245" cy="893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10952"/>
                </a:lnTo>
                <a:lnTo>
                  <a:pt x="600" y="21600"/>
                </a:lnTo>
              </a:path>
            </a:pathLst>
          </a:cu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90" name="Line"/>
          <p:cNvSpPr/>
          <p:nvPr/>
        </p:nvSpPr>
        <p:spPr>
          <a:xfrm flipH="1">
            <a:off x="5610824" y="5463319"/>
            <a:ext cx="193734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91" name="Web Servers"/>
          <p:cNvSpPr txBox="1"/>
          <p:nvPr/>
        </p:nvSpPr>
        <p:spPr>
          <a:xfrm>
            <a:off x="9043921" y="7561233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Servers</a:t>
            </a:r>
          </a:p>
        </p:txBody>
      </p:sp>
      <p:sp>
        <p:nvSpPr>
          <p:cNvPr id="192" name="Web Browsers"/>
          <p:cNvSpPr txBox="1"/>
          <p:nvPr/>
        </p:nvSpPr>
        <p:spPr>
          <a:xfrm>
            <a:off x="1137430" y="7561233"/>
            <a:ext cx="323431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Web Browsers</a:t>
            </a:r>
          </a:p>
        </p:txBody>
      </p:sp>
      <p:sp>
        <p:nvSpPr>
          <p:cNvPr id="193" name="Request"/>
          <p:cNvSpPr txBox="1"/>
          <p:nvPr/>
        </p:nvSpPr>
        <p:spPr>
          <a:xfrm>
            <a:off x="5445641" y="4859980"/>
            <a:ext cx="1580440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/>
            </a:lvl1pPr>
          </a:lstStyle>
          <a:p>
            <a:pPr/>
            <a:r>
              <a:t>Request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9420" y="3516280"/>
            <a:ext cx="4790329" cy="373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18430" y="3818243"/>
            <a:ext cx="5118515" cy="3132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6550" y="3411329"/>
            <a:ext cx="4836069" cy="3844675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What’s the weather?"/>
          <p:cNvSpPr txBox="1"/>
          <p:nvPr/>
        </p:nvSpPr>
        <p:spPr>
          <a:xfrm>
            <a:off x="2913156" y="3743664"/>
            <a:ext cx="1977766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What’s the weather?</a:t>
            </a:r>
          </a:p>
        </p:txBody>
      </p:sp>
      <p:pic>
        <p:nvPicPr>
          <p:cNvPr id="198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059653" y="3780546"/>
            <a:ext cx="4836069" cy="3207925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It’s just an English Sentence"/>
          <p:cNvSpPr txBox="1"/>
          <p:nvPr/>
        </p:nvSpPr>
        <p:spPr>
          <a:xfrm>
            <a:off x="1808565" y="8241717"/>
            <a:ext cx="9387670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It’s just an English Sentence</a:t>
            </a:r>
          </a:p>
        </p:txBody>
      </p:sp>
      <p:sp>
        <p:nvSpPr>
          <p:cNvPr id="200" name="They agreed on a set of rules"/>
          <p:cNvSpPr txBox="1"/>
          <p:nvPr/>
        </p:nvSpPr>
        <p:spPr>
          <a:xfrm>
            <a:off x="2027011" y="4859980"/>
            <a:ext cx="960399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5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They agreed on a set of rules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xit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0" dur="1000" fill="hold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xit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4" dur="1000" fill="hold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xit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8" dur="1000" fill="hold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xit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0" dur="1000" fill="hold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4" dur="1000" fill="hold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Class="exit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8" dur="1000" fill="hold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Class="exit" nodeType="after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2" dur="1000" fill="hold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Class="exit" nodeType="afterEffect" presetID="9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6" dur="1000" fill="hold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Class="exit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0" dur="1000" fill="hold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Class="exit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4" dur="1000" fill="hold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9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6"/>
      <p:bldP build="whole" bldLvl="1" animBg="1" rev="0" advAuto="0" spid="198" grpId="10"/>
      <p:bldP build="whole" bldLvl="1" animBg="1" rev="0" advAuto="0" spid="193" grpId="12"/>
      <p:bldP build="whole" bldLvl="1" animBg="1" rev="0" advAuto="0" spid="197" grpId="11"/>
      <p:bldP build="whole" bldLvl="1" animBg="1" rev="0" advAuto="0" spid="196" grpId="5"/>
      <p:bldP build="whole" bldLvl="1" animBg="1" rev="0" advAuto="0" spid="194" grpId="1"/>
      <p:bldP build="whole" bldLvl="1" animBg="1" rev="0" advAuto="0" spid="190" grpId="15"/>
      <p:bldP build="whole" bldLvl="1" animBg="1" rev="0" advAuto="0" spid="196" grpId="9"/>
      <p:bldP build="whole" bldLvl="1" animBg="1" rev="0" advAuto="0" spid="189" grpId="14"/>
      <p:bldP build="whole" bldLvl="1" animBg="1" rev="0" advAuto="0" spid="200" grpId="16"/>
      <p:bldP build="whole" bldLvl="1" animBg="1" rev="0" advAuto="0" spid="192" grpId="4"/>
      <p:bldP build="whole" bldLvl="1" animBg="1" rev="0" advAuto="0" spid="199" grpId="8"/>
      <p:bldP build="whole" bldLvl="1" animBg="1" rev="0" advAuto="0" spid="195" grpId="2"/>
      <p:bldP build="whole" bldLvl="1" animBg="1" rev="0" advAuto="0" spid="199" grpId="13"/>
      <p:bldP build="whole" bldLvl="1" animBg="1" rev="0" advAuto="0" spid="191" grpId="3"/>
      <p:bldP build="whole" bldLvl="1" animBg="1" rev="0" advAuto="0" spid="198" grpId="7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rotoco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Protocols</a:t>
            </a:r>
          </a:p>
        </p:txBody>
      </p:sp>
      <p:sp>
        <p:nvSpPr>
          <p:cNvPr id="205" name="A set of rules that both the client and server agree 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set of rules that both the client and server agree on</a:t>
            </a:r>
          </a:p>
          <a:p>
            <a:pPr/>
            <a:r>
              <a:t>There are many protocols. The one that World Wide Web uses is called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HTTP</a:t>
            </a:r>
            <a:r>
              <a:t>.</a:t>
            </a:r>
          </a:p>
          <a:p>
            <a:pPr/>
            <a:r>
              <a:t>A request made using the HTTP is called a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HTTP Request.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push dir="l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0" dur="1000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0" dur="1000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5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